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916" r:id="rId3"/>
    <p:sldId id="917" r:id="rId4"/>
    <p:sldId id="968" r:id="rId5"/>
    <p:sldId id="929" r:id="rId6"/>
    <p:sldId id="952" r:id="rId7"/>
    <p:sldId id="918" r:id="rId8"/>
    <p:sldId id="969" r:id="rId9"/>
    <p:sldId id="928" r:id="rId10"/>
    <p:sldId id="919" r:id="rId11"/>
    <p:sldId id="920" r:id="rId12"/>
    <p:sldId id="924" r:id="rId13"/>
    <p:sldId id="925" r:id="rId14"/>
    <p:sldId id="926" r:id="rId15"/>
    <p:sldId id="927" r:id="rId16"/>
    <p:sldId id="922" r:id="rId17"/>
    <p:sldId id="90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5FF"/>
    <a:srgbClr val="3183FF"/>
    <a:srgbClr val="427BF5"/>
    <a:srgbClr val="420CFF"/>
    <a:srgbClr val="FFDE45"/>
    <a:srgbClr val="E0FFF2"/>
    <a:srgbClr val="059340"/>
    <a:srgbClr val="CFFFEB"/>
    <a:srgbClr val="E5FFF4"/>
    <a:srgbClr val="D6F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8" autoAdjust="0"/>
    <p:restoredTop sz="83865" autoAdjust="0"/>
  </p:normalViewPr>
  <p:slideViewPr>
    <p:cSldViewPr snapToGrid="0" showGuides="1">
      <p:cViewPr varScale="1">
        <p:scale>
          <a:sx n="124" d="100"/>
          <a:sy n="124" d="100"/>
        </p:scale>
        <p:origin x="1040" y="168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12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2A8FC9D-F43F-46DF-AB84-D16B4FE96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C44FE1A-0908-41E4-95DB-BFB4F1D675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DD77A-0ADA-4BD8-8ADF-1A2DE6CE050A}" type="datetimeFigureOut">
              <a:rPr lang="de-DE" smtClean="0"/>
              <a:t>27.04.22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4E1856-71BD-48F8-BDDC-5816DF8B7A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3A80C8-98B0-4B0C-886B-24F26E010D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5F6FB-A8E3-4A20-9907-C2813BF103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0727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2847B-1B09-4FB9-A3F6-7C5481EE238A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34EE8-1DD6-4929-B7B8-30F750D4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87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www.pexels.com</a:t>
            </a:r>
            <a:r>
              <a:rPr lang="de-DE" dirty="0"/>
              <a:t>/</a:t>
            </a:r>
            <a:r>
              <a:rPr lang="de-DE" dirty="0" err="1"/>
              <a:t>photo</a:t>
            </a:r>
            <a:r>
              <a:rPr lang="de-DE" dirty="0"/>
              <a:t>/woman-typing-on-laptop-7112/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4EE8-1DD6-4929-B7B8-30F750D483F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7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4EE8-1DD6-4929-B7B8-30F750D483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57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4EE8-1DD6-4929-B7B8-30F750D483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93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4EE8-1DD6-4929-B7B8-30F750D483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44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4EE8-1DD6-4929-B7B8-30F750D483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88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4EE8-1DD6-4929-B7B8-30F750D483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59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4EE8-1DD6-4929-B7B8-30F750D483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00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34EE8-1DD6-4929-B7B8-30F750D483F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1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3154BEC2-D09B-4CD1-9EA2-89FC05B25B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89025"/>
            <a:ext cx="12192000" cy="2879725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A09D3-9A56-4D70-AB01-BC424B382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7" y="3968749"/>
            <a:ext cx="7961656" cy="119841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7D1ED-732F-4E2D-9A7F-62AAA6BF4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5202085"/>
            <a:ext cx="7961658" cy="92725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04D85-A798-4EE8-983B-ABFCB9D55E4A}"/>
              </a:ext>
            </a:extLst>
          </p:cNvPr>
          <p:cNvSpPr/>
          <p:nvPr userDrawn="1"/>
        </p:nvSpPr>
        <p:spPr>
          <a:xfrm>
            <a:off x="0" y="3968750"/>
            <a:ext cx="12192000" cy="138029"/>
          </a:xfrm>
          <a:prstGeom prst="rect">
            <a:avLst/>
          </a:prstGeom>
          <a:solidFill>
            <a:srgbClr val="31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FF7F2E1-BDFC-4820-BDEF-EFCE2E04CA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83725" y="370174"/>
            <a:ext cx="2588400" cy="504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407E4E8E-7AEA-4798-B41B-E44C9A4442F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 dirty="0"/>
              <a:t>Sven Mayer</a:t>
            </a:r>
          </a:p>
        </p:txBody>
      </p:sp>
      <p:sp>
        <p:nvSpPr>
          <p:cNvPr id="17" name="Picture Placeholder 24">
            <a:extLst>
              <a:ext uri="{FF2B5EF4-FFF2-40B4-BE49-F238E27FC236}">
                <a16:creationId xmlns:a16="http://schemas.microsoft.com/office/drawing/2014/main" id="{BB1E488D-9B99-614F-ABD8-13F7F1E5458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95325" y="370174"/>
            <a:ext cx="2588400" cy="504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24">
            <a:extLst>
              <a:ext uri="{FF2B5EF4-FFF2-40B4-BE49-F238E27FC236}">
                <a16:creationId xmlns:a16="http://schemas.microsoft.com/office/drawing/2014/main" id="{2F71E0A7-5A25-B645-8059-68B6F144205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881413" y="370174"/>
            <a:ext cx="2588400" cy="504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122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92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2FEB98-94C9-482E-B2D1-1E5EBBCAB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36525"/>
            <a:ext cx="7956548" cy="952501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05D478-1E0C-4E3C-B26E-DCA0722FA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Sven Mayer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C453C7-A396-4A2D-A2E5-8E4610297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33">
            <a:extLst>
              <a:ext uri="{FF2B5EF4-FFF2-40B4-BE49-F238E27FC236}">
                <a16:creationId xmlns:a16="http://schemas.microsoft.com/office/drawing/2014/main" id="{14D6181C-6F7E-FF4A-BE81-2C439B9449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325" y="6356350"/>
            <a:ext cx="6991350" cy="365125"/>
          </a:xfrm>
        </p:spPr>
        <p:txBody>
          <a:bodyPr lIns="0" tIns="0" rIns="0" bIns="0"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</a:defRPr>
            </a:lvl1pPr>
            <a:lvl2pPr marL="357188" indent="0">
              <a:buNone/>
              <a:defRPr b="1">
                <a:solidFill>
                  <a:schemeClr val="bg1"/>
                </a:solidFill>
              </a:defRPr>
            </a:lvl2pPr>
            <a:lvl3pPr marL="627063" indent="0">
              <a:buNone/>
              <a:defRPr b="1">
                <a:solidFill>
                  <a:schemeClr val="bg1"/>
                </a:solidFill>
              </a:defRPr>
            </a:lvl3pPr>
            <a:lvl4pPr marL="895350" indent="0">
              <a:buNone/>
              <a:defRPr b="1">
                <a:solidFill>
                  <a:schemeClr val="bg1"/>
                </a:solidFill>
              </a:defRPr>
            </a:lvl4pPr>
            <a:lvl5pPr marL="1165225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190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ff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2FEB98-94C9-482E-B2D1-1E5EBBCAB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-422031"/>
            <a:ext cx="10801349" cy="399705"/>
          </a:xfrm>
        </p:spPr>
        <p:txBody>
          <a:bodyPr/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05D478-1E0C-4E3C-B26E-DCA0722FA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Sven Mayer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C453C7-A396-4A2D-A2E5-8E4610297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33">
            <a:extLst>
              <a:ext uri="{FF2B5EF4-FFF2-40B4-BE49-F238E27FC236}">
                <a16:creationId xmlns:a16="http://schemas.microsoft.com/office/drawing/2014/main" id="{1CC2D235-C613-4A23-9CE8-CC0F66C7F01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325" y="6356350"/>
            <a:ext cx="6991350" cy="365125"/>
          </a:xfrm>
        </p:spPr>
        <p:txBody>
          <a:bodyPr lIns="0" tIns="0" rIns="0" bIns="0"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</a:defRPr>
            </a:lvl1pPr>
            <a:lvl2pPr marL="357188" indent="0">
              <a:buNone/>
              <a:defRPr b="1">
                <a:solidFill>
                  <a:schemeClr val="bg1"/>
                </a:solidFill>
              </a:defRPr>
            </a:lvl2pPr>
            <a:lvl3pPr marL="627063" indent="0">
              <a:buNone/>
              <a:defRPr b="1">
                <a:solidFill>
                  <a:schemeClr val="bg1"/>
                </a:solidFill>
              </a:defRPr>
            </a:lvl3pPr>
            <a:lvl4pPr marL="895350" indent="0">
              <a:buNone/>
              <a:defRPr b="1">
                <a:solidFill>
                  <a:schemeClr val="bg1"/>
                </a:solidFill>
              </a:defRPr>
            </a:lvl4pPr>
            <a:lvl5pPr marL="1165225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6705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5360" y="1603432"/>
            <a:ext cx="11521280" cy="4533368"/>
          </a:xfrm>
        </p:spPr>
        <p:txBody>
          <a:bodyPr/>
          <a:lstStyle>
            <a:lvl1pPr>
              <a:buClr>
                <a:srgbClr val="137CBE"/>
              </a:buClr>
              <a:defRPr/>
            </a:lvl1pPr>
            <a:lvl2pPr>
              <a:buClr>
                <a:srgbClr val="137CBE"/>
              </a:buClr>
              <a:defRPr/>
            </a:lvl2pPr>
            <a:lvl3pPr>
              <a:buClr>
                <a:srgbClr val="137CBE"/>
              </a:buClr>
              <a:defRPr/>
            </a:lvl3pPr>
            <a:lvl4pPr>
              <a:buClr>
                <a:srgbClr val="137CBE"/>
              </a:buClr>
              <a:defRPr/>
            </a:lvl4pPr>
            <a:lvl5pPr>
              <a:buClr>
                <a:srgbClr val="137CBE"/>
              </a:buCl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6176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9339-D1CD-4C3D-9D0E-B6D872D3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89026"/>
            <a:ext cx="7956550" cy="287972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8CBDE-B184-4EA4-86DB-E669BB3BB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4089747"/>
            <a:ext cx="7956550" cy="2039591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platzhalter 33">
            <a:extLst>
              <a:ext uri="{FF2B5EF4-FFF2-40B4-BE49-F238E27FC236}">
                <a16:creationId xmlns:a16="http://schemas.microsoft.com/office/drawing/2014/main" id="{4AFD0E6B-074F-4856-ADAE-6AFDE0AD3B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326" y="6356350"/>
            <a:ext cx="6991349" cy="365125"/>
          </a:xfrm>
        </p:spPr>
        <p:txBody>
          <a:bodyPr lIns="0" tIns="0" rIns="0" bIns="0"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</a:defRPr>
            </a:lvl1pPr>
            <a:lvl2pPr marL="357188" indent="0">
              <a:buNone/>
              <a:defRPr b="1">
                <a:solidFill>
                  <a:schemeClr val="bg1"/>
                </a:solidFill>
              </a:defRPr>
            </a:lvl2pPr>
            <a:lvl3pPr marL="627063" indent="0">
              <a:buNone/>
              <a:defRPr b="1">
                <a:solidFill>
                  <a:schemeClr val="bg1"/>
                </a:solidFill>
              </a:defRPr>
            </a:lvl3pPr>
            <a:lvl4pPr marL="895350" indent="0">
              <a:buNone/>
              <a:defRPr b="1">
                <a:solidFill>
                  <a:schemeClr val="bg1"/>
                </a:solidFill>
              </a:defRPr>
            </a:lvl4pPr>
            <a:lvl5pPr marL="1165225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0564B3-250D-42F0-9534-FD2B09C5F1B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 dirty="0"/>
              <a:t>Sven Mayer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36E6DB-4130-41F6-84C1-5598BFB23A9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7752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80057C3-E1B6-4280-AFCA-CC8AA7FC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15888"/>
            <a:ext cx="7956547" cy="9731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9047DF-64CB-4B9C-95ED-E6ECC29134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4" y="1592264"/>
            <a:ext cx="7956550" cy="4537074"/>
          </a:xfrm>
          <a:prstGeom prst="rect">
            <a:avLst/>
          </a:prstGeom>
        </p:spPr>
        <p:txBody>
          <a:bodyPr/>
          <a:lstStyle>
            <a:lvl1pPr defTabSz="284400">
              <a:buClr>
                <a:srgbClr val="427BF5"/>
              </a:buClr>
              <a:defRPr/>
            </a:lvl1pPr>
            <a:lvl2pPr>
              <a:buClr>
                <a:srgbClr val="427BF5"/>
              </a:buClr>
              <a:defRPr/>
            </a:lvl2pPr>
            <a:lvl3pPr>
              <a:buClr>
                <a:srgbClr val="427BF5"/>
              </a:buClr>
              <a:defRPr/>
            </a:lvl3pPr>
            <a:lvl4pPr>
              <a:buClr>
                <a:srgbClr val="427BF5"/>
              </a:buClr>
              <a:defRPr/>
            </a:lvl4pPr>
            <a:lvl5pPr>
              <a:buClr>
                <a:srgbClr val="427BF5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32D37C9-8C47-46F1-90DE-4D249E5D2F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6" y="1089025"/>
            <a:ext cx="7956548" cy="503239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indent="0">
              <a:buNone/>
              <a:defRPr sz="2000" b="1" i="0">
                <a:solidFill>
                  <a:srgbClr val="3183FF"/>
                </a:solidFill>
                <a:latin typeface="+mj-lt"/>
              </a:defRPr>
            </a:lvl1pPr>
            <a:lvl2pPr marL="457178" indent="0">
              <a:buNone/>
              <a:defRPr sz="1400" b="0" i="0">
                <a:solidFill>
                  <a:srgbClr val="00B0F0"/>
                </a:solidFill>
                <a:latin typeface="HelveticaNeueLT Std Med" panose="020B0604020202020204" pitchFamily="34" charset="0"/>
              </a:defRPr>
            </a:lvl2pPr>
            <a:lvl3pPr marL="914354" indent="0">
              <a:buNone/>
              <a:defRPr sz="1200" b="0" i="0">
                <a:solidFill>
                  <a:srgbClr val="00B0F0"/>
                </a:solidFill>
                <a:latin typeface="HelveticaNeueLT Std Med" panose="020B0604020202020204" pitchFamily="34" charset="0"/>
              </a:defRPr>
            </a:lvl3pPr>
            <a:lvl4pPr marL="1371532" indent="0">
              <a:buNone/>
              <a:defRPr sz="1100" b="0" i="0">
                <a:solidFill>
                  <a:srgbClr val="00B0F0"/>
                </a:solidFill>
                <a:latin typeface="HelveticaNeueLT Std Med" panose="020B0604020202020204" pitchFamily="34" charset="0"/>
              </a:defRPr>
            </a:lvl4pPr>
            <a:lvl5pPr marL="1828709" indent="0">
              <a:buNone/>
              <a:defRPr sz="1100" b="0" i="0">
                <a:solidFill>
                  <a:srgbClr val="00B0F0"/>
                </a:solidFill>
                <a:latin typeface="HelveticaNeueLT Std Med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platzhalter 33">
            <a:extLst>
              <a:ext uri="{FF2B5EF4-FFF2-40B4-BE49-F238E27FC236}">
                <a16:creationId xmlns:a16="http://schemas.microsoft.com/office/drawing/2014/main" id="{1CC2D235-C613-4A23-9CE8-CC0F66C7F01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325" y="6356350"/>
            <a:ext cx="6991350" cy="365125"/>
          </a:xfrm>
        </p:spPr>
        <p:txBody>
          <a:bodyPr lIns="0" tIns="0" rIns="0" bIns="0"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</a:defRPr>
            </a:lvl1pPr>
            <a:lvl2pPr marL="357188" indent="0">
              <a:buNone/>
              <a:defRPr b="1">
                <a:solidFill>
                  <a:schemeClr val="bg1"/>
                </a:solidFill>
              </a:defRPr>
            </a:lvl2pPr>
            <a:lvl3pPr marL="627063" indent="0">
              <a:buNone/>
              <a:defRPr b="1">
                <a:solidFill>
                  <a:schemeClr val="bg1"/>
                </a:solidFill>
              </a:defRPr>
            </a:lvl3pPr>
            <a:lvl4pPr marL="895350" indent="0">
              <a:buNone/>
              <a:defRPr b="1">
                <a:solidFill>
                  <a:schemeClr val="bg1"/>
                </a:solidFill>
              </a:defRPr>
            </a:lvl4pPr>
            <a:lvl5pPr marL="1165225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9B7E09D-1A2C-4AFD-A321-1D82FF3C9B3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 dirty="0"/>
              <a:t>Sven Mayer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605FDB6-1F62-4B0D-821E-1DDA79D2403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7904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9047DF-64CB-4B9C-95ED-E6ECC29134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1592264"/>
            <a:ext cx="3806041" cy="4537074"/>
          </a:xfrm>
          <a:prstGeom prst="rect">
            <a:avLst/>
          </a:prstGeom>
        </p:spPr>
        <p:txBody>
          <a:bodyPr/>
          <a:lstStyle>
            <a:lvl1pPr defTabSz="284400"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FF797D-D68B-448F-9EF9-8565E16D3A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90052" y="1592265"/>
            <a:ext cx="4061823" cy="4537073"/>
          </a:xfrm>
          <a:prstGeom prst="rect">
            <a:avLst/>
          </a:prstGeom>
        </p:spPr>
        <p:txBody>
          <a:bodyPr/>
          <a:lstStyle>
            <a:lvl1pPr>
              <a:buClr>
                <a:srgbClr val="427BF5"/>
              </a:buClr>
              <a:defRPr/>
            </a:lvl1pPr>
            <a:lvl2pPr defTabSz="687600">
              <a:buClr>
                <a:srgbClr val="427BF5"/>
              </a:buClr>
              <a:defRPr/>
            </a:lvl2pPr>
            <a:lvl3pPr>
              <a:buClr>
                <a:srgbClr val="427BF5"/>
              </a:buClr>
              <a:defRPr/>
            </a:lvl3pPr>
            <a:lvl4pPr>
              <a:buClr>
                <a:srgbClr val="427BF5"/>
              </a:buClr>
              <a:defRPr/>
            </a:lvl4pPr>
            <a:lvl5pPr>
              <a:buClr>
                <a:srgbClr val="427BF5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platzhalter 33">
            <a:extLst>
              <a:ext uri="{FF2B5EF4-FFF2-40B4-BE49-F238E27FC236}">
                <a16:creationId xmlns:a16="http://schemas.microsoft.com/office/drawing/2014/main" id="{CF808356-F1D3-4E54-96FE-067E9605134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325" y="6356350"/>
            <a:ext cx="6991350" cy="365125"/>
          </a:xfrm>
        </p:spPr>
        <p:txBody>
          <a:bodyPr lIns="0" tIns="0" rIns="0" bIns="0"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</a:defRPr>
            </a:lvl1pPr>
            <a:lvl2pPr marL="357188" indent="0">
              <a:buNone/>
              <a:defRPr b="1">
                <a:solidFill>
                  <a:schemeClr val="bg1"/>
                </a:solidFill>
              </a:defRPr>
            </a:lvl2pPr>
            <a:lvl3pPr marL="627063" indent="0">
              <a:buNone/>
              <a:defRPr b="1">
                <a:solidFill>
                  <a:schemeClr val="bg1"/>
                </a:solidFill>
              </a:defRPr>
            </a:lvl3pPr>
            <a:lvl4pPr marL="895350" indent="0">
              <a:buNone/>
              <a:defRPr b="1">
                <a:solidFill>
                  <a:schemeClr val="bg1"/>
                </a:solidFill>
              </a:defRPr>
            </a:lvl4pPr>
            <a:lvl5pPr marL="1165225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0C33625-2406-4F76-A793-8CCD27FB720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 dirty="0"/>
              <a:t>Sven Mayer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A0482F7-AF8F-4B8B-9F26-77EADFAB94A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82F033CF-87CA-DE4B-8BA7-8E79059DC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15888"/>
            <a:ext cx="7956549" cy="9731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FAED13FB-C2F2-B44E-A678-D4DC32255F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6" y="1089025"/>
            <a:ext cx="7956550" cy="503239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indent="0">
              <a:buNone/>
              <a:defRPr sz="2000" b="1" i="0">
                <a:solidFill>
                  <a:srgbClr val="3183FF"/>
                </a:solidFill>
                <a:latin typeface="+mj-lt"/>
              </a:defRPr>
            </a:lvl1pPr>
            <a:lvl2pPr marL="457178" indent="0">
              <a:buNone/>
              <a:defRPr sz="1400" b="0" i="0">
                <a:solidFill>
                  <a:srgbClr val="00B0F0"/>
                </a:solidFill>
                <a:latin typeface="HelveticaNeueLT Std Med" panose="020B0604020202020204" pitchFamily="34" charset="0"/>
              </a:defRPr>
            </a:lvl2pPr>
            <a:lvl3pPr marL="914354" indent="0">
              <a:buNone/>
              <a:defRPr sz="1200" b="0" i="0">
                <a:solidFill>
                  <a:srgbClr val="00B0F0"/>
                </a:solidFill>
                <a:latin typeface="HelveticaNeueLT Std Med" panose="020B0604020202020204" pitchFamily="34" charset="0"/>
              </a:defRPr>
            </a:lvl3pPr>
            <a:lvl4pPr marL="1371532" indent="0">
              <a:buNone/>
              <a:defRPr sz="1100" b="0" i="0">
                <a:solidFill>
                  <a:srgbClr val="00B0F0"/>
                </a:solidFill>
                <a:latin typeface="HelveticaNeueLT Std Med" panose="020B0604020202020204" pitchFamily="34" charset="0"/>
              </a:defRPr>
            </a:lvl4pPr>
            <a:lvl5pPr marL="1828709" indent="0">
              <a:buNone/>
              <a:defRPr sz="1100" b="0" i="0">
                <a:solidFill>
                  <a:srgbClr val="00B0F0"/>
                </a:solidFill>
                <a:latin typeface="HelveticaNeueLT Std Med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24797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80057C3-E1B6-4280-AFCA-CC8AA7FC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15888"/>
            <a:ext cx="7956549" cy="9731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9047DF-64CB-4B9C-95ED-E6ECC29134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6" y="1268412"/>
            <a:ext cx="7956549" cy="4860926"/>
          </a:xfrm>
          <a:prstGeom prst="rect">
            <a:avLst/>
          </a:prstGeom>
        </p:spPr>
        <p:txBody>
          <a:bodyPr/>
          <a:lstStyle>
            <a:lvl1pPr defTabSz="284400">
              <a:buClr>
                <a:srgbClr val="427BF5"/>
              </a:buClr>
              <a:defRPr/>
            </a:lvl1pPr>
            <a:lvl2pPr>
              <a:buClr>
                <a:srgbClr val="427BF5"/>
              </a:buClr>
              <a:defRPr/>
            </a:lvl2pPr>
            <a:lvl3pPr>
              <a:buClr>
                <a:srgbClr val="427BF5"/>
              </a:buClr>
              <a:defRPr/>
            </a:lvl3pPr>
            <a:lvl4pPr>
              <a:buClr>
                <a:srgbClr val="427BF5"/>
              </a:buClr>
              <a:defRPr/>
            </a:lvl4pPr>
            <a:lvl5pPr>
              <a:buClr>
                <a:srgbClr val="427BF5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platzhalter 33">
            <a:extLst>
              <a:ext uri="{FF2B5EF4-FFF2-40B4-BE49-F238E27FC236}">
                <a16:creationId xmlns:a16="http://schemas.microsoft.com/office/drawing/2014/main" id="{4670F045-806E-425A-86B4-32E0D5E863A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325" y="6356350"/>
            <a:ext cx="6991350" cy="365125"/>
          </a:xfrm>
        </p:spPr>
        <p:txBody>
          <a:bodyPr lIns="0" tIns="0" rIns="0" bIns="0"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</a:defRPr>
            </a:lvl1pPr>
            <a:lvl2pPr marL="357188" indent="0">
              <a:buNone/>
              <a:defRPr b="1">
                <a:solidFill>
                  <a:schemeClr val="bg1"/>
                </a:solidFill>
              </a:defRPr>
            </a:lvl2pPr>
            <a:lvl3pPr marL="627063" indent="0">
              <a:buNone/>
              <a:defRPr b="1">
                <a:solidFill>
                  <a:schemeClr val="bg1"/>
                </a:solidFill>
              </a:defRPr>
            </a:lvl3pPr>
            <a:lvl4pPr marL="895350" indent="0">
              <a:buNone/>
              <a:defRPr b="1">
                <a:solidFill>
                  <a:schemeClr val="bg1"/>
                </a:solidFill>
              </a:defRPr>
            </a:lvl4pPr>
            <a:lvl5pPr marL="1165225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AE4930-1E0B-4443-8FCC-3EF9232EF91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 dirty="0"/>
              <a:t>Sven Mayer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39AC7A-0B0A-4434-9B1F-404C0CCD4F1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837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80057C3-E1B6-4280-AFCA-CC8AA7FC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7" y="115888"/>
            <a:ext cx="10801348" cy="9731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platzhalter 33">
            <a:extLst>
              <a:ext uri="{FF2B5EF4-FFF2-40B4-BE49-F238E27FC236}">
                <a16:creationId xmlns:a16="http://schemas.microsoft.com/office/drawing/2014/main" id="{4670F045-806E-425A-86B4-32E0D5E863A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325" y="6356350"/>
            <a:ext cx="6991350" cy="365125"/>
          </a:xfrm>
        </p:spPr>
        <p:txBody>
          <a:bodyPr lIns="0" tIns="0" rIns="0" bIns="0"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</a:defRPr>
            </a:lvl1pPr>
            <a:lvl2pPr marL="357188" indent="0">
              <a:buNone/>
              <a:defRPr b="1">
                <a:solidFill>
                  <a:schemeClr val="bg1"/>
                </a:solidFill>
              </a:defRPr>
            </a:lvl2pPr>
            <a:lvl3pPr marL="627063" indent="0">
              <a:buNone/>
              <a:defRPr b="1">
                <a:solidFill>
                  <a:schemeClr val="bg1"/>
                </a:solidFill>
              </a:defRPr>
            </a:lvl3pPr>
            <a:lvl4pPr marL="895350" indent="0">
              <a:buNone/>
              <a:defRPr b="1">
                <a:solidFill>
                  <a:schemeClr val="bg1"/>
                </a:solidFill>
              </a:defRPr>
            </a:lvl4pPr>
            <a:lvl5pPr marL="1165225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AE4930-1E0B-4443-8FCC-3EF9232EF91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 dirty="0"/>
              <a:t>Sven Mayer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39AC7A-0B0A-4434-9B1F-404C0CCD4F1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40DA6F-2CD1-8A4F-AC8F-3D9AEA351B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6" y="1089025"/>
            <a:ext cx="10801347" cy="503239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indent="0">
              <a:buNone/>
              <a:defRPr sz="2000" b="1" i="0">
                <a:solidFill>
                  <a:srgbClr val="3183FF"/>
                </a:solidFill>
                <a:latin typeface="+mj-lt"/>
              </a:defRPr>
            </a:lvl1pPr>
            <a:lvl2pPr marL="457178" indent="0">
              <a:buNone/>
              <a:defRPr sz="1400" b="0" i="0">
                <a:solidFill>
                  <a:srgbClr val="00B0F0"/>
                </a:solidFill>
                <a:latin typeface="HelveticaNeueLT Std Med" panose="020B0604020202020204" pitchFamily="34" charset="0"/>
              </a:defRPr>
            </a:lvl2pPr>
            <a:lvl3pPr marL="914354" indent="0">
              <a:buNone/>
              <a:defRPr sz="1200" b="0" i="0">
                <a:solidFill>
                  <a:srgbClr val="00B0F0"/>
                </a:solidFill>
                <a:latin typeface="HelveticaNeueLT Std Med" panose="020B0604020202020204" pitchFamily="34" charset="0"/>
              </a:defRPr>
            </a:lvl3pPr>
            <a:lvl4pPr marL="1371532" indent="0">
              <a:buNone/>
              <a:defRPr sz="1100" b="0" i="0">
                <a:solidFill>
                  <a:srgbClr val="00B0F0"/>
                </a:solidFill>
                <a:latin typeface="HelveticaNeueLT Std Med" panose="020B0604020202020204" pitchFamily="34" charset="0"/>
              </a:defRPr>
            </a:lvl4pPr>
            <a:lvl5pPr marL="1828709" indent="0">
              <a:buNone/>
              <a:defRPr sz="1100" b="0" i="0">
                <a:solidFill>
                  <a:srgbClr val="00B0F0"/>
                </a:solidFill>
                <a:latin typeface="HelveticaNeueLT Std Med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B186B8C-919E-9C45-B641-60AFC3508BF2}"/>
              </a:ext>
            </a:extLst>
          </p:cNvPr>
          <p:cNvSpPr txBox="1">
            <a:spLocks/>
          </p:cNvSpPr>
          <p:nvPr userDrawn="1"/>
        </p:nvSpPr>
        <p:spPr>
          <a:xfrm>
            <a:off x="695327" y="115888"/>
            <a:ext cx="7956548" cy="9731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B3D2C1-E934-FD49-9635-00F83D17E9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95324" y="1592264"/>
            <a:ext cx="10801347" cy="4537074"/>
          </a:xfrm>
          <a:prstGeom prst="rect">
            <a:avLst/>
          </a:prstGeom>
        </p:spPr>
        <p:txBody>
          <a:bodyPr/>
          <a:lstStyle>
            <a:lvl1pPr defTabSz="284400"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2836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CA537D9-DB87-462B-9880-94A85866F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Niels Henze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16211B0-F335-4163-9F0F-D0713D57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extplatzhalter 33">
            <a:extLst>
              <a:ext uri="{FF2B5EF4-FFF2-40B4-BE49-F238E27FC236}">
                <a16:creationId xmlns:a16="http://schemas.microsoft.com/office/drawing/2014/main" id="{25091D95-C517-4494-818D-3614D52BC3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325" y="6356350"/>
            <a:ext cx="6991349" cy="365125"/>
          </a:xfrm>
        </p:spPr>
        <p:txBody>
          <a:bodyPr lIns="0" tIns="0" rIns="0" bIns="0"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</a:defRPr>
            </a:lvl1pPr>
            <a:lvl2pPr marL="357188" indent="0">
              <a:buNone/>
              <a:defRPr b="1">
                <a:solidFill>
                  <a:schemeClr val="bg1"/>
                </a:solidFill>
              </a:defRPr>
            </a:lvl2pPr>
            <a:lvl3pPr marL="627063" indent="0">
              <a:buNone/>
              <a:defRPr b="1">
                <a:solidFill>
                  <a:schemeClr val="bg1"/>
                </a:solidFill>
              </a:defRPr>
            </a:lvl3pPr>
            <a:lvl4pPr marL="895350" indent="0">
              <a:buNone/>
              <a:defRPr b="1">
                <a:solidFill>
                  <a:schemeClr val="bg1"/>
                </a:solidFill>
              </a:defRPr>
            </a:lvl4pPr>
            <a:lvl5pPr marL="1165225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endParaRPr lang="de-D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C5E7AB-4BE1-4D53-9C5E-D580649BC0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237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Textplatzhalter 33">
            <a:extLst>
              <a:ext uri="{FF2B5EF4-FFF2-40B4-BE49-F238E27FC236}">
                <a16:creationId xmlns:a16="http://schemas.microsoft.com/office/drawing/2014/main" id="{94CAE3FC-6193-4A75-93E4-FCAA1502D0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95324" y="430236"/>
            <a:ext cx="7956549" cy="658789"/>
          </a:xfr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357188" indent="0">
              <a:buNone/>
              <a:defRPr b="1">
                <a:solidFill>
                  <a:schemeClr val="bg1"/>
                </a:solidFill>
              </a:defRPr>
            </a:lvl2pPr>
            <a:lvl3pPr marL="627063" indent="0">
              <a:buNone/>
              <a:defRPr b="1">
                <a:solidFill>
                  <a:schemeClr val="bg1"/>
                </a:solidFill>
              </a:defRPr>
            </a:lvl3pPr>
            <a:lvl4pPr marL="895350" indent="0">
              <a:buNone/>
              <a:defRPr b="1">
                <a:solidFill>
                  <a:schemeClr val="bg1"/>
                </a:solidFill>
              </a:defRPr>
            </a:lvl4pPr>
            <a:lvl5pPr marL="1165225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871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CA537D9-DB87-462B-9880-94A85866F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Sven Mayer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16211B0-F335-4163-9F0F-D0713D57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extplatzhalter 33">
            <a:extLst>
              <a:ext uri="{FF2B5EF4-FFF2-40B4-BE49-F238E27FC236}">
                <a16:creationId xmlns:a16="http://schemas.microsoft.com/office/drawing/2014/main" id="{25091D95-C517-4494-818D-3614D52BC3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325" y="6356350"/>
            <a:ext cx="6991349" cy="365125"/>
          </a:xfrm>
        </p:spPr>
        <p:txBody>
          <a:bodyPr lIns="0" tIns="0" rIns="0" bIns="0"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</a:defRPr>
            </a:lvl1pPr>
            <a:lvl2pPr marL="357188" indent="0">
              <a:buNone/>
              <a:defRPr b="1">
                <a:solidFill>
                  <a:schemeClr val="bg1"/>
                </a:solidFill>
              </a:defRPr>
            </a:lvl2pPr>
            <a:lvl3pPr marL="627063" indent="0">
              <a:buNone/>
              <a:defRPr b="1">
                <a:solidFill>
                  <a:schemeClr val="bg1"/>
                </a:solidFill>
              </a:defRPr>
            </a:lvl3pPr>
            <a:lvl4pPr marL="895350" indent="0">
              <a:buNone/>
              <a:defRPr b="1">
                <a:solidFill>
                  <a:schemeClr val="bg1"/>
                </a:solidFill>
              </a:defRPr>
            </a:lvl4pPr>
            <a:lvl5pPr marL="1165225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endParaRPr lang="de-D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C5E7AB-4BE1-4D53-9C5E-D580649BC0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237288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" name="Textplatzhalter 33">
            <a:extLst>
              <a:ext uri="{FF2B5EF4-FFF2-40B4-BE49-F238E27FC236}">
                <a16:creationId xmlns:a16="http://schemas.microsoft.com/office/drawing/2014/main" id="{94CAE3FC-6193-4A75-93E4-FCAA1502D0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95324" y="5448563"/>
            <a:ext cx="7971597" cy="65878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357188" indent="0">
              <a:buNone/>
              <a:defRPr b="1">
                <a:solidFill>
                  <a:schemeClr val="bg1"/>
                </a:solidFill>
              </a:defRPr>
            </a:lvl2pPr>
            <a:lvl3pPr marL="627063" indent="0">
              <a:buNone/>
              <a:defRPr b="1">
                <a:solidFill>
                  <a:schemeClr val="bg1"/>
                </a:solidFill>
              </a:defRPr>
            </a:lvl3pPr>
            <a:lvl4pPr marL="895350" indent="0">
              <a:buNone/>
              <a:defRPr b="1">
                <a:solidFill>
                  <a:schemeClr val="bg1"/>
                </a:solidFill>
              </a:defRPr>
            </a:lvl4pPr>
            <a:lvl5pPr marL="1165225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5185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BB15FE-2D2F-4B97-B98A-CD16A1CC5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3000786" cy="6233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2AD0B1-3165-4B2D-B899-6312064BE865}"/>
              </a:ext>
            </a:extLst>
          </p:cNvPr>
          <p:cNvSpPr/>
          <p:nvPr userDrawn="1"/>
        </p:nvSpPr>
        <p:spPr>
          <a:xfrm rot="5400000">
            <a:off x="-370283" y="3371399"/>
            <a:ext cx="6858000" cy="115200"/>
          </a:xfrm>
          <a:prstGeom prst="rect">
            <a:avLst/>
          </a:prstGeom>
          <a:solidFill>
            <a:srgbClr val="31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3CB6C37-C5A3-4C73-9F3D-27E4BE6AA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157" y="390116"/>
            <a:ext cx="5411718" cy="723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7F5D411-2DE6-483B-87D6-585923619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157" y="1617254"/>
            <a:ext cx="5411718" cy="44924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7AD510D0-BC02-41A3-BF1B-4BEBF1628E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40157" y="1114015"/>
            <a:ext cx="5411718" cy="503239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indent="0">
              <a:buNone/>
              <a:defRPr sz="2000" b="1" i="0">
                <a:solidFill>
                  <a:srgbClr val="3183FF"/>
                </a:solidFill>
                <a:latin typeface="+mj-lt"/>
              </a:defRPr>
            </a:lvl1pPr>
            <a:lvl2pPr marL="457178" indent="0">
              <a:buNone/>
              <a:defRPr sz="1400" b="0" i="0">
                <a:solidFill>
                  <a:srgbClr val="00B0F0"/>
                </a:solidFill>
                <a:latin typeface="HelveticaNeueLT Std Med" panose="020B0604020202020204" pitchFamily="34" charset="0"/>
              </a:defRPr>
            </a:lvl2pPr>
            <a:lvl3pPr marL="914354" indent="0">
              <a:buNone/>
              <a:defRPr sz="1200" b="0" i="0">
                <a:solidFill>
                  <a:srgbClr val="00B0F0"/>
                </a:solidFill>
                <a:latin typeface="HelveticaNeueLT Std Med" panose="020B0604020202020204" pitchFamily="34" charset="0"/>
              </a:defRPr>
            </a:lvl3pPr>
            <a:lvl4pPr marL="1371532" indent="0">
              <a:buNone/>
              <a:defRPr sz="1100" b="0" i="0">
                <a:solidFill>
                  <a:srgbClr val="00B0F0"/>
                </a:solidFill>
                <a:latin typeface="HelveticaNeueLT Std Med" panose="020B0604020202020204" pitchFamily="34" charset="0"/>
              </a:defRPr>
            </a:lvl4pPr>
            <a:lvl5pPr marL="1828709" indent="0">
              <a:buNone/>
              <a:defRPr sz="1100" b="0" i="0">
                <a:solidFill>
                  <a:srgbClr val="00B0F0"/>
                </a:solidFill>
                <a:latin typeface="HelveticaNeueLT Std Med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1AA870-E424-487E-9777-032CB20FB80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Sven Mayer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620C02-7CF1-46A5-9245-1E7D7C8FFA6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Textplatzhalter 33">
            <a:extLst>
              <a:ext uri="{FF2B5EF4-FFF2-40B4-BE49-F238E27FC236}">
                <a16:creationId xmlns:a16="http://schemas.microsoft.com/office/drawing/2014/main" id="{F242F43B-6E1D-4F28-8F19-19918A2E6F6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325" y="6356350"/>
            <a:ext cx="6991349" cy="365125"/>
          </a:xfrm>
        </p:spPr>
        <p:txBody>
          <a:bodyPr lIns="0" tIns="0" rIns="0" bIns="0"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</a:defRPr>
            </a:lvl1pPr>
            <a:lvl2pPr marL="357188" indent="0">
              <a:buNone/>
              <a:defRPr b="1">
                <a:solidFill>
                  <a:schemeClr val="bg1"/>
                </a:solidFill>
              </a:defRPr>
            </a:lvl2pPr>
            <a:lvl3pPr marL="627063" indent="0">
              <a:buNone/>
              <a:defRPr b="1">
                <a:solidFill>
                  <a:schemeClr val="bg1"/>
                </a:solidFill>
              </a:defRPr>
            </a:lvl3pPr>
            <a:lvl4pPr marL="895350" indent="0">
              <a:buNone/>
              <a:defRPr b="1">
                <a:solidFill>
                  <a:schemeClr val="bg1"/>
                </a:solidFill>
              </a:defRPr>
            </a:lvl4pPr>
            <a:lvl5pPr marL="1165225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104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33A2633-E822-4B21-A181-3E155CEA4670}"/>
              </a:ext>
            </a:extLst>
          </p:cNvPr>
          <p:cNvSpPr/>
          <p:nvPr userDrawn="1"/>
        </p:nvSpPr>
        <p:spPr>
          <a:xfrm>
            <a:off x="0" y="6237963"/>
            <a:ext cx="8651874" cy="620037"/>
          </a:xfrm>
          <a:prstGeom prst="rect">
            <a:avLst/>
          </a:prstGeom>
          <a:solidFill>
            <a:srgbClr val="31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1">
            <a:extLst>
              <a:ext uri="{FF2B5EF4-FFF2-40B4-BE49-F238E27FC236}">
                <a16:creationId xmlns:a16="http://schemas.microsoft.com/office/drawing/2014/main" id="{A914B142-9A3C-4A05-98CF-6ECAAF874762}"/>
              </a:ext>
            </a:extLst>
          </p:cNvPr>
          <p:cNvSpPr/>
          <p:nvPr userDrawn="1"/>
        </p:nvSpPr>
        <p:spPr>
          <a:xfrm>
            <a:off x="8668084" y="6237963"/>
            <a:ext cx="3523915" cy="620037"/>
          </a:xfrm>
          <a:prstGeom prst="rect">
            <a:avLst/>
          </a:prstGeom>
          <a:solidFill>
            <a:srgbClr val="318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909326-5AF4-4A88-97FF-ECA036979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1592263"/>
            <a:ext cx="7956550" cy="453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0EB72566-25B1-4AC5-8DFD-74DB68298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36525"/>
            <a:ext cx="7956549" cy="9525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1" name="Fußzeilenplatzhalter 20">
            <a:extLst>
              <a:ext uri="{FF2B5EF4-FFF2-40B4-BE49-F238E27FC236}">
                <a16:creationId xmlns:a16="http://schemas.microsoft.com/office/drawing/2014/main" id="{DFBBA49C-F52C-4DF5-97C3-1E373625C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363600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Sven Mayer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60C13802-11A0-4808-BF6B-86CEA24AB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>
                <a:solidFill>
                  <a:schemeClr val="bg1"/>
                </a:solidFill>
              </a:defRPr>
            </a:lvl1pPr>
          </a:lstStyle>
          <a:p>
            <a:fld id="{C564DEAC-083F-4EA1-9D67-84BB3A537A3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7556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3" r:id="rId4"/>
    <p:sldLayoutId id="2147483662" r:id="rId5"/>
    <p:sldLayoutId id="2147483684" r:id="rId6"/>
    <p:sldLayoutId id="2147483682" r:id="rId7"/>
    <p:sldLayoutId id="2147483655" r:id="rId8"/>
    <p:sldLayoutId id="2147483657" r:id="rId9"/>
    <p:sldLayoutId id="2147483681" r:id="rId10"/>
    <p:sldLayoutId id="2147483683" r:id="rId11"/>
    <p:sldLayoutId id="214748368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85750" marR="0" indent="-285750" algn="l" defTabSz="284400" rtl="0" eaLnBrk="1" fontAlgn="auto" latinLnBrk="0" hangingPunct="1">
        <a:lnSpc>
          <a:spcPct val="90000"/>
        </a:lnSpc>
        <a:spcBef>
          <a:spcPts val="500"/>
        </a:spcBef>
        <a:spcAft>
          <a:spcPts val="600"/>
        </a:spcAft>
        <a:buClr>
          <a:srgbClr val="3183FF"/>
        </a:buClr>
        <a:buSzPts val="2400"/>
        <a:buFont typeface="Wingdings" panose="05000000000000000000" pitchFamily="2" charset="2"/>
        <a:buChar char="§"/>
        <a:tabLst/>
        <a:defRPr lang="en-US" sz="2200" kern="1200" noProof="0" dirty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38163" indent="-180975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Clr>
          <a:srgbClr val="3183FF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08038" indent="-180975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Clr>
          <a:srgbClr val="3183FF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77913" indent="-182563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Clr>
          <a:srgbClr val="3183FF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46200" indent="-180975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Clr>
          <a:srgbClr val="3183FF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582" userDrawn="1">
          <p15:clr>
            <a:srgbClr val="F26B43"/>
          </p15:clr>
        </p15:guide>
        <p15:guide id="3" pos="2933" userDrawn="1">
          <p15:clr>
            <a:srgbClr val="F26B43"/>
          </p15:clr>
        </p15:guide>
        <p15:guide id="4" pos="5450" userDrawn="1">
          <p15:clr>
            <a:srgbClr val="F26B43"/>
          </p15:clr>
        </p15:guide>
        <p15:guide id="5" orient="horz" pos="2500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orient="horz" pos="3997" userDrawn="1">
          <p15:clr>
            <a:srgbClr val="F26B43"/>
          </p15:clr>
        </p15:guide>
        <p15:guide id="8" orient="horz" pos="73" userDrawn="1">
          <p15:clr>
            <a:srgbClr val="F26B43"/>
          </p15:clr>
        </p15:guide>
        <p15:guide id="9" orient="horz" pos="686" userDrawn="1">
          <p15:clr>
            <a:srgbClr val="F26B43"/>
          </p15:clr>
        </p15:guide>
        <p15:guide id="10" orient="horz" pos="1003" userDrawn="1">
          <p15:clr>
            <a:srgbClr val="F26B43"/>
          </p15:clr>
        </p15:guide>
        <p15:guide id="11" pos="7242" userDrawn="1">
          <p15:clr>
            <a:srgbClr val="F26B43"/>
          </p15:clr>
        </p15:guide>
        <p15:guide id="12" orient="horz" pos="799" userDrawn="1">
          <p15:clr>
            <a:srgbClr val="F26B43"/>
          </p15:clr>
        </p15:guide>
        <p15:guide id="13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338286.3344389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290607.3312928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hyperlink" Target="https://doi.org/10.1145/3340764.3340767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dien.ifi.lmu.de/lehre/ss21/pml/" TargetMode="External"/><Relationship Id="rId2" Type="http://schemas.openxmlformats.org/officeDocument/2006/relationships/hyperlink" Target="https://uni2work.ifi.lmu.de/course/S21/IfI/P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pml@medien.ifi.lmu.de" TargetMode="External"/><Relationship Id="rId4" Type="http://schemas.openxmlformats.org/officeDocument/2006/relationships/hyperlink" Target="https://sven-mayer.com/p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ven-mayer.com/pm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install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fd.uci.edu/~gohlke/pythonlibs/" TargetMode="External"/><Relationship Id="rId4" Type="http://schemas.openxmlformats.org/officeDocument/2006/relationships/hyperlink" Target="https://jupyter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875452-D548-4EEC-BA89-DE48BBA114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Practical Machine Learning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E937C26-C2E6-BD4A-9022-39A9BBF265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Organization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C96CB-D7C3-974B-AF03-CC82A3479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A14D6A10-FCBD-43C4-9B24-CD6428E5EA6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 dirty="0"/>
              <a:t>Sven Mayer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C33A74C-7591-B548-93F7-C6D69D308C7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1081A47-A00A-904C-9526-4ADEBB1781B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CA28DB7-A5CF-4C19-9875-070FE4F87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695327" y="6343404"/>
            <a:ext cx="1160554" cy="4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Woman Typing on Laptop">
            <a:extLst>
              <a:ext uri="{FF2B5EF4-FFF2-40B4-BE49-F238E27FC236}">
                <a16:creationId xmlns:a16="http://schemas.microsoft.com/office/drawing/2014/main" id="{371A73DE-228F-F942-AFA9-DE65ECFFE92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1" b="41559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774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992E-7ABD-734F-BAAF-81A23F20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8379A-B0C4-594F-8839-84DCBC38B4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28.04.2022	Lecture 01: Organization &amp; Introduction</a:t>
            </a:r>
          </a:p>
          <a:p>
            <a:r>
              <a:rPr lang="en-US" dirty="0"/>
              <a:t>05.05.2022	Lecture 02: Supervised vs. Unsupervised Learning &amp; Lecture 03: Full Practical Neural Network Walkthrough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12.05.2022	canceled</a:t>
            </a:r>
          </a:p>
          <a:p>
            <a:r>
              <a:rPr lang="en-US" dirty="0"/>
              <a:t>19.05.2022	Lecture 04: Introduction Neural Networks &amp; Lecture 05: Advanced Neural Networks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26.05.2022	canceled - public holiday</a:t>
            </a:r>
          </a:p>
          <a:p>
            <a:r>
              <a:rPr lang="en-US" dirty="0"/>
              <a:t>02.06.2022	Lecture 06: Evaluating Neural Networks &amp; Lecture 07: Trainings Strategies</a:t>
            </a:r>
          </a:p>
          <a:p>
            <a:r>
              <a:rPr lang="en-US" dirty="0"/>
              <a:t>09.06.2022	Lecture 08: Recurrent Neural Network (RNN) &amp; Long Short-Term Memory (LSTM)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16.06.2022	canceled - public holiday</a:t>
            </a:r>
          </a:p>
          <a:p>
            <a:r>
              <a:rPr lang="en-US" dirty="0"/>
              <a:t>23.06.2022	Lecture 09: Generative Adversarial Networks (GANs)</a:t>
            </a:r>
          </a:p>
          <a:p>
            <a:r>
              <a:rPr lang="en-US" dirty="0"/>
              <a:t>30.06.2022	Lecture 10: Reinforcement Learning</a:t>
            </a:r>
          </a:p>
          <a:p>
            <a:r>
              <a:rPr lang="en-US" dirty="0"/>
              <a:t>07.07.2022	Lecture 11: TBA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14.07.2022	canceled</a:t>
            </a:r>
          </a:p>
          <a:p>
            <a:r>
              <a:rPr lang="en-US" dirty="0"/>
              <a:t>21.07.2022	Open Discussion</a:t>
            </a:r>
          </a:p>
          <a:p>
            <a:r>
              <a:rPr lang="en-US" dirty="0"/>
              <a:t>28.07.2022	Final Presentation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26D507-673F-C24A-A27A-8F2AABC931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153B37-255B-554C-ACB2-609E2F3A3D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EF2CE-5064-8844-B4ED-14D2F33315E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Sven Mayer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06A8B-E760-D046-BA0B-7523E4177D3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4274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07FD-F856-B746-9D69-D749B0C459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06.05.2022	Organization &amp; Exercise 01: Recording your own data (2 weeks)</a:t>
            </a:r>
          </a:p>
          <a:p>
            <a:r>
              <a:rPr lang="en-US" dirty="0"/>
              <a:t>13.05.2022	Live Coding Session: Getting Started with Neuronal Networks</a:t>
            </a:r>
          </a:p>
          <a:p>
            <a:r>
              <a:rPr lang="en-US" dirty="0"/>
              <a:t>20.05.2022	Live Coding Session: Deploying Models to Mobile Devices (Android) &amp; Exercise 02: </a:t>
            </a:r>
            <a:r>
              <a:rPr lang="en-US" dirty="0" err="1"/>
              <a:t>Clearning</a:t>
            </a:r>
            <a:r>
              <a:rPr lang="en-US" dirty="0"/>
              <a:t> your data and </a:t>
            </a:r>
            <a:r>
              <a:rPr lang="en-US" dirty="0" err="1"/>
              <a:t>traing</a:t>
            </a:r>
            <a:r>
              <a:rPr lang="en-US" dirty="0"/>
              <a:t> the first model (2 weeks)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27.05.2022	canceled</a:t>
            </a:r>
          </a:p>
          <a:p>
            <a:r>
              <a:rPr lang="en-US" dirty="0"/>
              <a:t>03.06.2022	Project Ideation &amp; Exercise 03: Training an improved model based on a large dataset (1 weeks)</a:t>
            </a:r>
          </a:p>
          <a:p>
            <a:r>
              <a:rPr lang="en-US" dirty="0"/>
              <a:t>10.06.2022	Project Pitches: Show Current Project Status</a:t>
            </a:r>
          </a:p>
          <a:p>
            <a:r>
              <a:rPr lang="en-US" dirty="0"/>
              <a:t>17.06.2022	Individual Help for Projects</a:t>
            </a:r>
          </a:p>
          <a:p>
            <a:r>
              <a:rPr lang="en-US" dirty="0"/>
              <a:t>24.06.2022	Individual Help for Projects</a:t>
            </a:r>
          </a:p>
          <a:p>
            <a:r>
              <a:rPr lang="en-US" dirty="0"/>
              <a:t>01.07.2022	Individual Help for Projects</a:t>
            </a:r>
          </a:p>
          <a:p>
            <a:r>
              <a:rPr lang="en-US" dirty="0"/>
              <a:t>08.07.2022	Individual Help for Projects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15.07.2022	canceled</a:t>
            </a:r>
          </a:p>
          <a:p>
            <a:r>
              <a:rPr lang="en-US" dirty="0"/>
              <a:t>22.07.2022	How to give a great project presentation &amp; </a:t>
            </a:r>
            <a:r>
              <a:rPr lang="en-US" dirty="0" err="1"/>
              <a:t>Q'n'A</a:t>
            </a:r>
            <a:r>
              <a:rPr lang="en-US" dirty="0"/>
              <a:t>: Exam preparation &amp;Individual Help for Projects</a:t>
            </a:r>
          </a:p>
          <a:p>
            <a:r>
              <a:rPr lang="en-US" dirty="0"/>
              <a:t>29.07.2022	Final Presentation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9896F2-D1F9-D145-A3F7-518465418A9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585680" y="3602411"/>
            <a:ext cx="0" cy="1109612"/>
          </a:xfrm>
          <a:prstGeom prst="straightConnector1">
            <a:avLst/>
          </a:prstGeom>
          <a:ln w="158750">
            <a:solidFill>
              <a:srgbClr val="3183FF">
                <a:alpha val="65098"/>
              </a:srgb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9D2F36-974A-B24D-B430-A0727423CF49}"/>
              </a:ext>
            </a:extLst>
          </p:cNvPr>
          <p:cNvSpPr txBox="1"/>
          <p:nvPr/>
        </p:nvSpPr>
        <p:spPr>
          <a:xfrm>
            <a:off x="8364621" y="2918411"/>
            <a:ext cx="2442117" cy="684000"/>
          </a:xfrm>
          <a:prstGeom prst="rect">
            <a:avLst/>
          </a:prstGeom>
          <a:solidFill>
            <a:srgbClr val="3183FF">
              <a:alpha val="65098"/>
            </a:srgbClr>
          </a:solidFill>
          <a:ln>
            <a:solidFill>
              <a:srgbClr val="3183FF">
                <a:alpha val="65098"/>
              </a:srgb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Projects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6F9643-04D7-9B47-BCF1-303EAFAF8860}"/>
              </a:ext>
            </a:extLst>
          </p:cNvPr>
          <p:cNvSpPr/>
          <p:nvPr/>
        </p:nvSpPr>
        <p:spPr>
          <a:xfrm flipV="1">
            <a:off x="0" y="2872692"/>
            <a:ext cx="12192000" cy="45719"/>
          </a:xfrm>
          <a:prstGeom prst="rect">
            <a:avLst/>
          </a:prstGeom>
          <a:solidFill>
            <a:srgbClr val="3183FF">
              <a:alpha val="65098"/>
            </a:srgbClr>
          </a:solidFill>
          <a:ln>
            <a:solidFill>
              <a:srgbClr val="3183FF">
                <a:alpha val="6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D1CB0-52D0-4F4A-B768-B734BD0C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24666-25A7-B040-B3DA-1384241D22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FA6C5-39A6-E141-892C-DED2050302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55AE3-753A-2540-B888-750301F5EEE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Sven Mayer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FD62D-76E8-5943-B5DE-2C871EED93C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136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6246-2DF9-B243-BE88-0BA110A0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AB272-555A-1C4E-A74F-C57ED962D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goal is to apply machine learning in the context of human-computer interaction </a:t>
            </a:r>
          </a:p>
          <a:p>
            <a:r>
              <a:rPr lang="en-US" dirty="0"/>
              <a:t>Be creative – think about sensors, e.g., IMU, camera, EEG</a:t>
            </a:r>
          </a:p>
          <a:p>
            <a:r>
              <a:rPr lang="en-US" dirty="0"/>
              <a:t>Do not try to improve on existing systems</a:t>
            </a:r>
          </a:p>
          <a:p>
            <a:endParaRPr lang="en-US" dirty="0"/>
          </a:p>
          <a:p>
            <a:r>
              <a:rPr lang="en-US" dirty="0"/>
              <a:t>Recording enough data for ML is hard</a:t>
            </a:r>
          </a:p>
          <a:p>
            <a:r>
              <a:rPr lang="en-US" dirty="0"/>
              <a:t>Preexisting datasets can help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1D3B31-2C70-4F4F-8F50-B02E4B0F97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 dirty="0"/>
              <a:t>Goals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C53EC-4C84-7E4A-9211-D5070CC5FF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3C98A-4D7F-544C-840B-609259B3D47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Sven Mayer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6B167-EAEC-6941-A28D-D008C923DCB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263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6246-2DF9-B243-BE88-0BA110A0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Projects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AB272-555A-1C4E-A74F-C57ED962D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1D3B31-2C70-4F4F-8F50-B02E4B0F97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Force Touch Detection on Capacitive Sensors using Deep Neural Networks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C53EC-4C84-7E4A-9211-D5070CC5FF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3C98A-4D7F-544C-840B-609259B3D47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Sven Mayer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6B167-EAEC-6941-A28D-D008C923DCB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1AFF47-FC08-6A40-B4D0-26998A539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014" y="1892040"/>
            <a:ext cx="6805230" cy="382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3F1B9A-B34B-8C49-90E3-DEBDEC9586BE}"/>
              </a:ext>
            </a:extLst>
          </p:cNvPr>
          <p:cNvSpPr/>
          <p:nvPr/>
        </p:nvSpPr>
        <p:spPr>
          <a:xfrm>
            <a:off x="695324" y="5779401"/>
            <a:ext cx="7956548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GB" sz="1200" dirty="0"/>
              <a:t>Tobias </a:t>
            </a:r>
            <a:r>
              <a:rPr lang="en-GB" sz="1200" dirty="0" err="1"/>
              <a:t>Boceck</a:t>
            </a:r>
            <a:r>
              <a:rPr lang="en-GB" sz="1200" dirty="0"/>
              <a:t>, Sascha </a:t>
            </a:r>
            <a:r>
              <a:rPr lang="en-GB" sz="1200" dirty="0" err="1"/>
              <a:t>Sprott</a:t>
            </a:r>
            <a:r>
              <a:rPr lang="en-GB" sz="1200" dirty="0"/>
              <a:t>, </a:t>
            </a:r>
            <a:r>
              <a:rPr lang="en-GB" sz="1200" dirty="0" err="1"/>
              <a:t>Huy</a:t>
            </a:r>
            <a:r>
              <a:rPr lang="en-GB" sz="1200" dirty="0"/>
              <a:t> Viet Le, and Sven Mayer. 2019. Force Touch Detection on Capacitive Sensors using Deep Neural Networks. In </a:t>
            </a:r>
            <a:r>
              <a:rPr lang="en-GB" sz="1200" dirty="0" err="1"/>
              <a:t>Procc</a:t>
            </a:r>
            <a:r>
              <a:rPr lang="en-GB" sz="1200" dirty="0"/>
              <a:t> of </a:t>
            </a:r>
            <a:r>
              <a:rPr lang="en-GB" sz="1200" dirty="0" err="1"/>
              <a:t>MobileHCI</a:t>
            </a:r>
            <a:r>
              <a:rPr lang="en-GB" sz="1200" dirty="0"/>
              <a:t> ‘19. ACM. DOI: </a:t>
            </a:r>
            <a:r>
              <a:rPr lang="en-GB" sz="1200" dirty="0">
                <a:hlinkClick r:id="rId3"/>
              </a:rPr>
              <a:t>https://doi.org/10.1145/3338286.3344389</a:t>
            </a:r>
            <a:r>
              <a:rPr lang="en-GB" sz="1200" dirty="0"/>
              <a:t> 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176612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8103-3595-2942-86F1-C8AB000E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Projects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D2D1A-2D21-C144-BA3F-5A790AC50A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E1CD7-798C-E648-B771-6270DDE678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Improving the Input Accuracy of Touchscreens using Deep Learning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79B788-BC73-E448-9A53-C493B859D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2BBA4-8823-5E4D-83D9-CCC40D28483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Sven Mayer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F6D0F-25BB-1A4B-8E94-18372B818E2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CF0846-B916-E04E-B061-0262AB6BE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567" y="1885042"/>
            <a:ext cx="6724677" cy="378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B0395F-7787-BA4F-BD4A-2B88103F9C32}"/>
              </a:ext>
            </a:extLst>
          </p:cNvPr>
          <p:cNvSpPr/>
          <p:nvPr/>
        </p:nvSpPr>
        <p:spPr>
          <a:xfrm>
            <a:off x="695324" y="5779401"/>
            <a:ext cx="7956548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just"/>
            <a:r>
              <a:rPr lang="en-GB" sz="1200" dirty="0" err="1"/>
              <a:t>Abinaya</a:t>
            </a:r>
            <a:r>
              <a:rPr lang="en-GB" sz="1200" dirty="0"/>
              <a:t> Kumar, Aishwarya </a:t>
            </a:r>
            <a:r>
              <a:rPr lang="en-GB" sz="1200" dirty="0" err="1"/>
              <a:t>Radjesh</a:t>
            </a:r>
            <a:r>
              <a:rPr lang="en-GB" sz="1200" dirty="0"/>
              <a:t>, Sven Mayer, and </a:t>
            </a:r>
            <a:r>
              <a:rPr lang="en-GB" sz="1200" dirty="0" err="1"/>
              <a:t>Huy</a:t>
            </a:r>
            <a:r>
              <a:rPr lang="en-GB" sz="1200" dirty="0"/>
              <a:t> Viet Le. 2019. Improving the Input Accuracy of Touchscreens using Deep Learning. In </a:t>
            </a:r>
            <a:r>
              <a:rPr lang="en-GB" sz="1200" i="1" dirty="0"/>
              <a:t>CHI EA '19</a:t>
            </a:r>
            <a:r>
              <a:rPr lang="en-GB" sz="1200" dirty="0"/>
              <a:t>. ACM. DOI: </a:t>
            </a:r>
            <a:r>
              <a:rPr lang="en-GB" sz="1200" dirty="0">
                <a:hlinkClick r:id="rId3"/>
              </a:rPr>
              <a:t>https://doi.org/10.1145/3290607.3312928</a:t>
            </a:r>
            <a:r>
              <a:rPr lang="en-GB" sz="1200" dirty="0"/>
              <a:t> 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3987645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8103-3595-2942-86F1-C8AB000E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Projects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D2D1A-2D21-C144-BA3F-5A790AC50A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E1CD7-798C-E648-B771-6270DDE678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err="1"/>
              <a:t>KnuckleTouch</a:t>
            </a:r>
            <a:r>
              <a:rPr lang="en-GB" dirty="0"/>
              <a:t>: Enabling Knuckle Gestures on Capacitive Touchscreens using Deep Learning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79B788-BC73-E448-9A53-C493B859D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2BBA4-8823-5E4D-83D9-CCC40D28483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Sven Mayer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F6D0F-25BB-1A4B-8E94-18372B818E2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B0395F-7787-BA4F-BD4A-2B88103F9C32}"/>
              </a:ext>
            </a:extLst>
          </p:cNvPr>
          <p:cNvSpPr/>
          <p:nvPr/>
        </p:nvSpPr>
        <p:spPr>
          <a:xfrm>
            <a:off x="695324" y="5594735"/>
            <a:ext cx="7956548" cy="646331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just"/>
            <a:r>
              <a:rPr lang="en-GB" sz="1200" dirty="0"/>
              <a:t>Robin </a:t>
            </a:r>
            <a:r>
              <a:rPr lang="en-GB" sz="1200" dirty="0" err="1"/>
              <a:t>Schweigert</a:t>
            </a:r>
            <a:r>
              <a:rPr lang="en-GB" sz="1200" dirty="0"/>
              <a:t>, Jan </a:t>
            </a:r>
            <a:r>
              <a:rPr lang="en-GB" sz="1200" dirty="0" err="1"/>
              <a:t>Leusmann</a:t>
            </a:r>
            <a:r>
              <a:rPr lang="en-GB" sz="1200" dirty="0"/>
              <a:t>, Simon </a:t>
            </a:r>
            <a:r>
              <a:rPr lang="en-GB" sz="1200" dirty="0" err="1"/>
              <a:t>Hagenmayer</a:t>
            </a:r>
            <a:r>
              <a:rPr lang="en-GB" sz="1200" dirty="0"/>
              <a:t>, Maximilian </a:t>
            </a:r>
            <a:r>
              <a:rPr lang="en-GB" sz="1200" dirty="0" err="1"/>
              <a:t>Weiß</a:t>
            </a:r>
            <a:r>
              <a:rPr lang="en-GB" sz="1200" dirty="0"/>
              <a:t>, </a:t>
            </a:r>
            <a:r>
              <a:rPr lang="en-GB" sz="1200" dirty="0" err="1"/>
              <a:t>Huy</a:t>
            </a:r>
            <a:r>
              <a:rPr lang="en-GB" sz="1200" dirty="0"/>
              <a:t> Viet Le, Sven Mayer, and Andreas Bulling. 2019. </a:t>
            </a:r>
            <a:r>
              <a:rPr lang="en-GB" sz="1200" dirty="0" err="1"/>
              <a:t>KnuckleTouch</a:t>
            </a:r>
            <a:r>
              <a:rPr lang="en-GB" sz="1200" dirty="0"/>
              <a:t>: Enabling Knuckle Gestures on Capacitive Touchscreens using Deep Learning. In Proceedings of MuC'19. ACM, New York, NY, USA, 387–397. DOI: </a:t>
            </a:r>
            <a:r>
              <a:rPr lang="en-GB" sz="1200" dirty="0">
                <a:hlinkClick r:id="rId4"/>
              </a:rPr>
              <a:t>https://doi.org/10.1145/3340764.3340767</a:t>
            </a:r>
            <a:r>
              <a:rPr lang="en-GB" sz="1200" dirty="0"/>
              <a:t> </a:t>
            </a:r>
            <a:endParaRPr lang="en-DE" sz="1200" dirty="0"/>
          </a:p>
        </p:txBody>
      </p:sp>
      <p:pic>
        <p:nvPicPr>
          <p:cNvPr id="9" name="MuC'19 - KnuckleTouch Enabling Knuckle Gestures on Capacitive Touchscreens using Deep Learning" descr="MuC'19 - KnuckleTouch Enabling Knuckle Gestures on Capacitive Touchscreens using Deep Learning">
            <a:hlinkClick r:id="" action="ppaction://media"/>
            <a:extLst>
              <a:ext uri="{FF2B5EF4-FFF2-40B4-BE49-F238E27FC236}">
                <a16:creationId xmlns:a16="http://schemas.microsoft.com/office/drawing/2014/main" id="{409BD7CF-2DFC-EE45-A095-E6BFE49241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3371" y="1777593"/>
            <a:ext cx="6880224" cy="387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6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E437B-950C-CF40-9880-715DE619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A0546-89CF-F847-A824-167D4E97E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63382-AEFA-FB48-8129-70B24E6674B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FA370-8CCA-5044-B45B-E4364623344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Sven Mayer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A5F5-38E9-564C-8381-3F948A8C9E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0394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41B8E-B70E-C046-84E1-D979CAFB0B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This file is licensed under the Creative Commons Attribution-Share Alike 4.0 (CC BY-SA) license: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https://</a:t>
            </a:r>
            <a:r>
              <a:rPr lang="en-US" sz="2400" dirty="0" err="1"/>
              <a:t>creativecommons.org</a:t>
            </a:r>
            <a:r>
              <a:rPr lang="en-US" sz="2400" dirty="0"/>
              <a:t>/licenses/by-</a:t>
            </a:r>
            <a:r>
              <a:rPr lang="en-US" sz="2400" dirty="0" err="1"/>
              <a:t>sa</a:t>
            </a:r>
            <a:r>
              <a:rPr lang="en-US" sz="2400" dirty="0"/>
              <a:t>/4.0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Attribution: </a:t>
            </a:r>
            <a:r>
              <a:rPr lang="de-DE" sz="2400" dirty="0"/>
              <a:t>Sven Mayer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CA38E4-A163-B849-AF09-8DC9E2FD02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 dirty="0"/>
              <a:t>Sven Mayer</a:t>
            </a:r>
          </a:p>
        </p:txBody>
      </p:sp>
      <p:pic>
        <p:nvPicPr>
          <p:cNvPr id="9" name="Picture 2" descr="https://upload.wikimedia.org/wikipedia/commons/thumb/5/57/CC-BY-SA_icon_white.svg/800px-CC-BY-SA_icon_white.svg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328" y="6299798"/>
            <a:ext cx="1399149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50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EFAD083-4B05-6A44-AA5D-CC91B7BE5DDC}"/>
              </a:ext>
            </a:extLst>
          </p:cNvPr>
          <p:cNvGrpSpPr/>
          <p:nvPr/>
        </p:nvGrpSpPr>
        <p:grpSpPr>
          <a:xfrm>
            <a:off x="1500800" y="2548837"/>
            <a:ext cx="1900800" cy="2358800"/>
            <a:chOff x="3307335" y="1845227"/>
            <a:chExt cx="1900800" cy="2358800"/>
          </a:xfrm>
        </p:grpSpPr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99EC3637-5849-3B46-9E6F-6EBA5A0CA5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01" t="11535" r="21374" b="28739"/>
            <a:stretch/>
          </p:blipFill>
          <p:spPr bwMode="auto">
            <a:xfrm>
              <a:off x="3307335" y="1845227"/>
              <a:ext cx="1900800" cy="190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4CF011-FE29-AB4F-9B36-79E021F8D536}"/>
                </a:ext>
              </a:extLst>
            </p:cNvPr>
            <p:cNvSpPr/>
            <p:nvPr/>
          </p:nvSpPr>
          <p:spPr>
            <a:xfrm>
              <a:off x="3392238" y="3834695"/>
              <a:ext cx="17309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Sven Mayer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31B79C-D9AF-A64E-B8E4-F5B17736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AA75C-FA51-4E4E-AE40-CDE53C420C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3E990-EA1D-D140-A169-D228335D49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F0751-203D-7F46-BAB8-883F720BE02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Sven Mayer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53EEB-EEC8-C249-AF61-E1DB669857D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007DE163-790B-2640-9C71-F789BA586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7" b="18495"/>
          <a:stretch/>
        </p:blipFill>
        <p:spPr bwMode="auto">
          <a:xfrm>
            <a:off x="3724353" y="2546737"/>
            <a:ext cx="1898492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63057A8-E43C-B24A-9987-7E8314BC1634}"/>
              </a:ext>
            </a:extLst>
          </p:cNvPr>
          <p:cNvSpPr/>
          <p:nvPr/>
        </p:nvSpPr>
        <p:spPr>
          <a:xfrm>
            <a:off x="3773111" y="4538305"/>
            <a:ext cx="1800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Jesse </a:t>
            </a:r>
            <a:r>
              <a:rPr lang="en-US" dirty="0" err="1"/>
              <a:t>Grootjen</a:t>
            </a:r>
            <a:endParaRPr lang="en-US" dirty="0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00E2FD94-B7FF-0D4A-95F6-B35C0A823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6" b="20643"/>
          <a:stretch/>
        </p:blipFill>
        <p:spPr bwMode="auto">
          <a:xfrm>
            <a:off x="5896699" y="2549887"/>
            <a:ext cx="1900800" cy="19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175347D-C65F-CB4D-ABC8-6100EF764CD5}"/>
              </a:ext>
            </a:extLst>
          </p:cNvPr>
          <p:cNvSpPr/>
          <p:nvPr/>
        </p:nvSpPr>
        <p:spPr>
          <a:xfrm>
            <a:off x="5828326" y="4539355"/>
            <a:ext cx="2037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Maximiliane</a:t>
            </a:r>
            <a:r>
              <a:rPr lang="en-US" dirty="0"/>
              <a:t> </a:t>
            </a:r>
            <a:r>
              <a:rPr lang="en-US" dirty="0" err="1"/>
              <a:t>Windl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8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0CF7-8F59-9149-932E-EA9FC8A8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B3B9D-85B0-9140-BDA5-9B653EA0A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69240" indent="-228600">
              <a:defRPr sz="2200"/>
            </a:pPr>
            <a:r>
              <a:rPr lang="en-US" b="1" dirty="0"/>
              <a:t>Lecture</a:t>
            </a:r>
            <a:r>
              <a:rPr lang="en-US" dirty="0"/>
              <a:t>: Thursday 10-12 </a:t>
            </a:r>
            <a:r>
              <a:rPr lang="en-US" dirty="0" err="1"/>
              <a:t>c.t.</a:t>
            </a:r>
            <a:r>
              <a:rPr lang="en-US" dirty="0"/>
              <a:t>, Zoom</a:t>
            </a:r>
          </a:p>
          <a:p>
            <a:pPr>
              <a:defRPr sz="2200"/>
            </a:pPr>
            <a:r>
              <a:rPr lang="en-US" b="1" dirty="0"/>
              <a:t>Tutorials: </a:t>
            </a:r>
            <a:r>
              <a:rPr lang="en-US" dirty="0"/>
              <a:t>Fridays 10-12 </a:t>
            </a:r>
            <a:r>
              <a:rPr lang="en-US" dirty="0" err="1"/>
              <a:t>c.t.</a:t>
            </a:r>
            <a:r>
              <a:rPr lang="en-US" dirty="0"/>
              <a:t>, Zoom</a:t>
            </a:r>
          </a:p>
          <a:p>
            <a:pPr>
              <a:defRPr sz="2200"/>
            </a:pPr>
            <a:r>
              <a:rPr lang="en-US" b="1" dirty="0"/>
              <a:t>Location:</a:t>
            </a:r>
            <a:r>
              <a:rPr lang="en-US" dirty="0"/>
              <a:t> </a:t>
            </a:r>
            <a:r>
              <a:rPr lang="en-US" dirty="0" err="1"/>
              <a:t>Pettenkoferstr</a:t>
            </a:r>
            <a:r>
              <a:rPr lang="en-US" dirty="0"/>
              <a:t>. 14, Kl. HS </a:t>
            </a:r>
            <a:r>
              <a:rPr lang="en-US" dirty="0" err="1"/>
              <a:t>Physiologie</a:t>
            </a:r>
            <a:r>
              <a:rPr lang="en-US" dirty="0"/>
              <a:t> (F1.08)</a:t>
            </a:r>
          </a:p>
          <a:p>
            <a:pPr>
              <a:defRPr sz="2200"/>
            </a:pPr>
            <a:r>
              <a:rPr lang="en-US" b="1" dirty="0"/>
              <a:t>Practical projects</a:t>
            </a:r>
            <a:r>
              <a:rPr lang="en-US" dirty="0"/>
              <a:t>: one (iteration of a) practical project over the course of the lecture; intermediate presentations in the tutorials and final presentation at the end of the lecture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818B1-F1D4-8E49-9AB9-3E685D795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C791BF-450C-254C-A6BA-EE43385376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87811-5C7F-D14C-B0B1-73CE9AE0527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Sven Mayer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00237-BBC5-5A43-A049-4A246521CD3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8310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0CF7-8F59-9149-932E-EA9FC8A8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B3B9D-85B0-9140-BDA5-9B653EA0A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defRPr sz="2200"/>
            </a:pPr>
            <a:r>
              <a:rPr lang="en-US" b="1" dirty="0"/>
              <a:t>Uni2Work course </a:t>
            </a:r>
            <a:r>
              <a:rPr lang="en-US" dirty="0"/>
              <a:t>(course organization and news):</a:t>
            </a:r>
          </a:p>
          <a:p>
            <a:pPr lvl="1">
              <a:defRPr sz="2200"/>
            </a:pPr>
            <a:r>
              <a:rPr lang="en-US" dirty="0">
                <a:hlinkClick r:id="rId2"/>
              </a:rPr>
              <a:t>https://uni2work.ifi.lmu.de/course/S22/IfI/PML</a:t>
            </a:r>
            <a:endParaRPr lang="en-US" dirty="0"/>
          </a:p>
          <a:p>
            <a:pPr>
              <a:defRPr sz="2200"/>
            </a:pPr>
            <a:r>
              <a:rPr lang="en-US" b="1" dirty="0"/>
              <a:t>Website </a:t>
            </a:r>
            <a:r>
              <a:rPr lang="en-US" dirty="0">
                <a:hlinkClick r:id="rId3"/>
              </a:rPr>
              <a:t>http://www.medien.ifi.lmu.de/lehre/ss22/pml/</a:t>
            </a:r>
            <a:endParaRPr lang="en-US" dirty="0"/>
          </a:p>
          <a:p>
            <a:pPr>
              <a:defRPr sz="2200"/>
            </a:pPr>
            <a:r>
              <a:rPr lang="en-US" b="1" dirty="0"/>
              <a:t>Recordings &amp; Slides </a:t>
            </a:r>
            <a:r>
              <a:rPr lang="en-US" dirty="0">
                <a:hlinkClick r:id="rId4"/>
              </a:rPr>
              <a:t>https://sven-mayer.com/pml</a:t>
            </a:r>
            <a:r>
              <a:rPr lang="en-US" dirty="0"/>
              <a:t> </a:t>
            </a:r>
          </a:p>
          <a:p>
            <a:pPr>
              <a:defRPr sz="2200"/>
            </a:pPr>
            <a:r>
              <a:rPr lang="en-US" b="1" dirty="0"/>
              <a:t>Discord </a:t>
            </a:r>
            <a:r>
              <a:rPr lang="en-US" dirty="0"/>
              <a:t>(see Uni2Work)</a:t>
            </a:r>
          </a:p>
          <a:p>
            <a:pPr>
              <a:defRPr sz="2200"/>
            </a:pPr>
            <a:r>
              <a:rPr lang="en-US" b="1" dirty="0"/>
              <a:t>Email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pml@medien.ifi.lmu.de</a:t>
            </a:r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818B1-F1D4-8E49-9AB9-3E685D795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C791BF-450C-254C-A6BA-EE43385376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87811-5C7F-D14C-B0B1-73CE9AE0527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Sven Mayer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00237-BBC5-5A43-A049-4A246521CD3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2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DFEB-A745-E846-9F79-9DC9F7C7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Recorded </a:t>
            </a:r>
            <a:r>
              <a:rPr lang="en-DE" dirty="0"/>
              <a:t>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6B401-81F4-AA47-91DD-89E1304FCA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materials are online available via</a:t>
            </a:r>
          </a:p>
          <a:p>
            <a:pPr lvl="1"/>
            <a:r>
              <a:rPr lang="en-US" dirty="0">
                <a:hlinkClick r:id="rId3"/>
              </a:rPr>
              <a:t>https://sven-mayer.com/pml/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Watch the lecture recording before the lecture </a:t>
            </a:r>
          </a:p>
          <a:p>
            <a:pPr lvl="1"/>
            <a:r>
              <a:rPr lang="en-US" dirty="0"/>
              <a:t>Videos 20min to 1h</a:t>
            </a:r>
          </a:p>
          <a:p>
            <a:r>
              <a:rPr lang="en-US" dirty="0"/>
              <a:t>In the lecture slot (Thursdays, 10-12) we will discuss the content</a:t>
            </a:r>
          </a:p>
          <a:p>
            <a:pPr lvl="1"/>
            <a:r>
              <a:rPr lang="en-US" dirty="0"/>
              <a:t>No playback of the recorded lecture materials</a:t>
            </a:r>
          </a:p>
          <a:p>
            <a:pPr lvl="1"/>
            <a:r>
              <a:rPr lang="en-US" dirty="0"/>
              <a:t>Discussion lectures will be every two weeks</a:t>
            </a:r>
          </a:p>
          <a:p>
            <a:pPr lvl="1"/>
            <a:r>
              <a:rPr lang="en-US" u="sng" dirty="0"/>
              <a:t>Watch the videos, have questions, and engage in the discussion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DB0B0-DD47-4945-8A54-6058945A0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1C4FD-3F2A-1C40-A2BE-DE0EA4082D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0988D-F40E-3942-A2BD-F7426063E21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Sven Mayer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259ED-F8D6-D64A-9DAE-2FC3FFE97CA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45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C7AE-5C74-E143-AFDA-E16C5E2D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7" y="132970"/>
            <a:ext cx="7956547" cy="973137"/>
          </a:xfrm>
        </p:spPr>
        <p:txBody>
          <a:bodyPr/>
          <a:lstStyle/>
          <a:p>
            <a:r>
              <a:rPr lang="en-US" dirty="0"/>
              <a:t>Organization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D0A44-03DD-E146-A98D-5AC6851C0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Examples will be based on </a:t>
            </a:r>
          </a:p>
          <a:p>
            <a:pPr lvl="1"/>
            <a:r>
              <a:rPr lang="en-DE" dirty="0"/>
              <a:t>Python 3.9</a:t>
            </a:r>
          </a:p>
          <a:p>
            <a:pPr lvl="1"/>
            <a:r>
              <a:rPr lang="en-DE" dirty="0"/>
              <a:t>Keras + Tensoflow</a:t>
            </a:r>
          </a:p>
          <a:p>
            <a:pPr lvl="1"/>
            <a:r>
              <a:rPr lang="en-DE" dirty="0"/>
              <a:t>Jupyter Notebooks recommended</a:t>
            </a:r>
          </a:p>
          <a:p>
            <a:pPr lvl="1"/>
            <a:endParaRPr lang="en-DE" dirty="0"/>
          </a:p>
          <a:p>
            <a:r>
              <a:rPr lang="en-DE" dirty="0"/>
              <a:t>Get started:</a:t>
            </a:r>
          </a:p>
          <a:p>
            <a:pPr lvl="1"/>
            <a:r>
              <a:rPr lang="en-GB" dirty="0">
                <a:hlinkClick r:id="rId2"/>
              </a:rPr>
              <a:t>https://www.python.org/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https://www.tensorflow.org/install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https://jupyter.org/</a:t>
            </a:r>
            <a:endParaRPr lang="en-GB" dirty="0"/>
          </a:p>
          <a:p>
            <a:pPr lvl="1"/>
            <a:r>
              <a:rPr lang="en-DE" dirty="0"/>
              <a:t>For Windows users: </a:t>
            </a:r>
            <a:r>
              <a:rPr lang="en-GB" dirty="0">
                <a:hlinkClick r:id="rId5"/>
              </a:rPr>
              <a:t>https://www.lfd.uci.edu/~gohlke/pythonlibs/</a:t>
            </a:r>
            <a:r>
              <a:rPr lang="en-GB" dirty="0"/>
              <a:t> </a:t>
            </a:r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B8508-5E2C-5A4C-9FDE-DA61FBA43C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Hands-On Sessions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9287B-AA60-0D4C-872F-5C5703AF27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6427D-A819-3B4C-A024-3B5BB35B621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Sven Mayer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C6082-8B4B-E246-AF96-9A4B9E8D2FA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687E5-0C44-1A4A-A2B3-297DA382890F}"/>
              </a:ext>
            </a:extLst>
          </p:cNvPr>
          <p:cNvSpPr txBox="1"/>
          <p:nvPr/>
        </p:nvSpPr>
        <p:spPr>
          <a:xfrm>
            <a:off x="5478937" y="1361697"/>
            <a:ext cx="195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solidFill>
                  <a:srgbClr val="C00000"/>
                </a:solidFill>
              </a:rPr>
              <a:t>You will get all information in the first tutorial.</a:t>
            </a:r>
            <a:endParaRPr lang="en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13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C16E-E89C-3E49-8D57-60332C0B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AD082-C511-854E-9050-7FD86C811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The exam will consist of two parts</a:t>
            </a:r>
          </a:p>
          <a:p>
            <a:r>
              <a:rPr lang="en-GB" dirty="0"/>
              <a:t>Your practical project including the final presentation (1/2 of the final grade)</a:t>
            </a:r>
          </a:p>
          <a:p>
            <a:r>
              <a:rPr lang="en-GB" dirty="0"/>
              <a:t>An oral exam of 10 minutes about the content of the lectures, exercises, and project (1/2 of the final grade)</a:t>
            </a:r>
          </a:p>
          <a:p>
            <a:r>
              <a:rPr lang="en-GB" dirty="0"/>
              <a:t>Note: You have to pass both parts individually. To pass overall.</a:t>
            </a:r>
          </a:p>
          <a:p>
            <a:endParaRPr lang="en-GB" dirty="0"/>
          </a:p>
          <a:p>
            <a:r>
              <a:rPr lang="en-GB" dirty="0"/>
              <a:t>This lecture has 6 ETCS which is equivalent to 180h of work </a:t>
            </a:r>
          </a:p>
          <a:p>
            <a:endParaRPr lang="en-GB" dirty="0"/>
          </a:p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259F8-57C3-3346-83D8-4374C6CBF5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46E9D-FD54-7345-90D9-2D0FBF658B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77361-B178-B24D-8826-022A648DA9D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Sven Mayer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E1A72-B14B-D948-8149-27613C10ED1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807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731B-59AE-0E4F-8C93-CD4C3EC2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674CE-7BFF-EF45-826D-E4F4544DC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 minutes oral exam in the semester break</a:t>
            </a:r>
          </a:p>
          <a:p>
            <a:r>
              <a:rPr lang="en-US" dirty="0"/>
              <a:t>Oral exams will be in person</a:t>
            </a:r>
          </a:p>
          <a:p>
            <a:r>
              <a:rPr lang="en-US" dirty="0"/>
              <a:t>Dates: TBA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2A1E3-0074-8642-8308-A2AAE6FC6B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 dirty="0"/>
              <a:t>Oral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058AC-FBFD-B544-825F-37B104AF29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0FAF8-3159-3A4A-95C4-CBB4EEFB15B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Sven Mayer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0ADA7-A10A-B643-A1A6-D64A26FA4D8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4697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731B-59AE-0E4F-8C93-CD4C3EC2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674CE-7BFF-EF45-826D-E4F4544DC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Groups of 3-5 students </a:t>
            </a:r>
          </a:p>
          <a:p>
            <a:endParaRPr lang="en-US" dirty="0"/>
          </a:p>
          <a:p>
            <a:r>
              <a:rPr lang="en-US" dirty="0"/>
              <a:t>10 min presentation at the end of the semester</a:t>
            </a:r>
          </a:p>
          <a:p>
            <a:pPr lvl="1"/>
            <a:r>
              <a:rPr lang="en-US" dirty="0"/>
              <a:t>During the Lecture and tutorial slot</a:t>
            </a:r>
          </a:p>
          <a:p>
            <a:r>
              <a:rPr lang="en-US" dirty="0"/>
              <a:t>Submit in your code and materials via Uni2Work</a:t>
            </a:r>
          </a:p>
          <a:p>
            <a:r>
              <a:rPr lang="en-US" dirty="0"/>
              <a:t>“Statement of Contribution” max 2 page </a:t>
            </a:r>
          </a:p>
          <a:p>
            <a:pPr lvl="1"/>
            <a:r>
              <a:rPr lang="en-US" dirty="0"/>
              <a:t>to represent the contribution of all parties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2A1E3-0074-8642-8308-A2AAE6FC6B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 dirty="0"/>
              <a:t>Projects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058AC-FBFD-B544-825F-37B104AF29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0FAF8-3159-3A4A-95C4-CBB4EEFB15B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Sven Mayer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0ADA7-A10A-B643-A1A6-D64A26FA4D8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2993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27AF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teraction La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23651</TotalTime>
  <Words>1024</Words>
  <Application>Microsoft Macintosh PowerPoint</Application>
  <PresentationFormat>Widescreen</PresentationFormat>
  <Paragraphs>156</Paragraphs>
  <Slides>17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HelveticaNeueLT Std Med</vt:lpstr>
      <vt:lpstr>Wingdings</vt:lpstr>
      <vt:lpstr>Office Theme</vt:lpstr>
      <vt:lpstr>Practical Machine Learning</vt:lpstr>
      <vt:lpstr>Team</vt:lpstr>
      <vt:lpstr>Organization</vt:lpstr>
      <vt:lpstr>Organization</vt:lpstr>
      <vt:lpstr>Recorded Lecture</vt:lpstr>
      <vt:lpstr>Organization</vt:lpstr>
      <vt:lpstr>Exam</vt:lpstr>
      <vt:lpstr>Exam</vt:lpstr>
      <vt:lpstr>Exam</vt:lpstr>
      <vt:lpstr>Lectures</vt:lpstr>
      <vt:lpstr>Tutorials</vt:lpstr>
      <vt:lpstr>Projects</vt:lpstr>
      <vt:lpstr>Projects Outcomes</vt:lpstr>
      <vt:lpstr>Projects Outcomes</vt:lpstr>
      <vt:lpstr>Projects Outcomes</vt:lpstr>
      <vt:lpstr>Questions?</vt:lpstr>
      <vt:lpstr>License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Machine Learning</dc:title>
  <dc:subject/>
  <dc:creator>Sven Mayer</dc:creator>
  <cp:keywords/>
  <dc:description/>
  <cp:lastModifiedBy>Sven Mayer</cp:lastModifiedBy>
  <cp:revision>510</cp:revision>
  <dcterms:created xsi:type="dcterms:W3CDTF">2017-10-10T14:10:45Z</dcterms:created>
  <dcterms:modified xsi:type="dcterms:W3CDTF">2022-04-27T20:33:04Z</dcterms:modified>
  <cp:category/>
</cp:coreProperties>
</file>